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24"/>
  </p:handoutMasterIdLst>
  <p:sldIdLst>
    <p:sldId id="256" r:id="rId2"/>
    <p:sldId id="294" r:id="rId3"/>
    <p:sldId id="257" r:id="rId4"/>
    <p:sldId id="258" r:id="rId5"/>
    <p:sldId id="298" r:id="rId6"/>
    <p:sldId id="261" r:id="rId7"/>
    <p:sldId id="296" r:id="rId8"/>
    <p:sldId id="263" r:id="rId9"/>
    <p:sldId id="259" r:id="rId10"/>
    <p:sldId id="281" r:id="rId11"/>
    <p:sldId id="297" r:id="rId12"/>
    <p:sldId id="264" r:id="rId13"/>
    <p:sldId id="299" r:id="rId14"/>
    <p:sldId id="300" r:id="rId15"/>
    <p:sldId id="301" r:id="rId16"/>
    <p:sldId id="303" r:id="rId17"/>
    <p:sldId id="268" r:id="rId18"/>
    <p:sldId id="269" r:id="rId19"/>
    <p:sldId id="274" r:id="rId20"/>
    <p:sldId id="304" r:id="rId21"/>
    <p:sldId id="305" r:id="rId22"/>
    <p:sldId id="275" r:id="rId23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7"/>
    <p:restoredTop sz="94694"/>
  </p:normalViewPr>
  <p:slideViewPr>
    <p:cSldViewPr snapToGrid="0" showGuides="1">
      <p:cViewPr varScale="1">
        <p:scale>
          <a:sx n="146" d="100"/>
          <a:sy n="146" d="100"/>
        </p:scale>
        <p:origin x="184" y="464"/>
      </p:cViewPr>
      <p:guideLst>
        <p:guide orient="horz" pos="2160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FEB967-3ED3-E087-5CCE-E7C1209680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76C5B2-27AF-9D13-DCD6-3540EF78D2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B36613-DE03-CA48-B6E8-A83B203DE771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E8CB97-B8DC-6B6E-A19C-D324FBA9E5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DE67F-E3FE-2147-36F0-802B7AD178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31D9A-F4A3-CE4C-A3FA-B0D5758CD88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5244904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15767-3D0B-C677-81D5-15D5635B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3DA34-DF14-3B23-37C9-33F1616BD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A06B9-985E-6AE8-5125-05DB45397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8A4E6-7DC3-388C-11A3-8A966328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1177D-E04A-A422-ED90-DDCB3B1E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115626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E513-78C7-1D47-7FE8-4B48E23C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0C3DC4-828B-4A23-26FD-F7D639757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F8EEE-F00C-23EE-6622-21D37786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29A25-BE95-1063-A800-165A3C613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38163-D501-CD82-6D61-CA7E82EA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503346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1EF4E-6DEF-A4E8-066E-5C2BE2166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6A86A-4B49-DB4D-BF21-B3631DDEC4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E5436-0198-F2AC-7EA4-DD131BD2E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3C6C5-D1F2-ACD6-27D3-2070765D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B76E-0A4D-69B1-2948-1A539E4E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5427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D93F7-FAA9-939A-5E98-1BB28817C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Garamond" panose="02020404030301010803" pitchFamily="18" charset="0"/>
              </a:defRPr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DFA0E-B83E-B265-7374-A27895289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  <a:lvl2pPr>
              <a:defRPr>
                <a:latin typeface="Garamond" panose="02020404030301010803" pitchFamily="18" charset="0"/>
              </a:defRPr>
            </a:lvl2pPr>
            <a:lvl3pPr>
              <a:defRPr>
                <a:latin typeface="Garamond" panose="02020404030301010803" pitchFamily="18" charset="0"/>
              </a:defRPr>
            </a:lvl3pPr>
            <a:lvl4pPr>
              <a:defRPr>
                <a:latin typeface="Garamond" panose="02020404030301010803" pitchFamily="18" charset="0"/>
              </a:defRPr>
            </a:lvl4pPr>
            <a:lvl5pPr>
              <a:defRPr>
                <a:latin typeface="Garamond" panose="02020404030301010803" pitchFamily="18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13339-BBC6-1C7C-58CD-9405B695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AFC0DF4F-BA4A-9940-8C42-27AC027A065E}" type="datetimeFigureOut">
              <a:rPr lang="en-SE" smtClean="0"/>
              <a:pPr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9037B-E17E-D719-D4CA-88037DF5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8EB47-E800-ED58-CF63-8B58861E5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aramond" panose="02020404030301010803" pitchFamily="18" charset="0"/>
              </a:defRPr>
            </a:lvl1pPr>
          </a:lstStyle>
          <a:p>
            <a:fld id="{A9F4A290-2211-D24F-AB85-95FE44386782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51282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D968-6698-27E6-E204-48680AAC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2279C-5011-4B40-A81A-C59D29DD7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447F4-1406-4221-CABA-03A7FB3B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D0D29-C38F-6789-10FA-D7ABA232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3AC2-7A2A-40C5-F16A-798350E3F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83522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2D6E-C7B4-54A7-7713-86DE15D4B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FE31-6007-CCB3-CF72-89E83E9E10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DB1F0-89AE-5EC1-4099-FE7F7073A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5E27-5797-BA4F-70C6-62B00EB6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1B47F7-2423-79F9-3CBB-87E7338A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59DB5-0132-2EBC-D02C-95374E7A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542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3B175-01FD-05B3-5CEF-864C03FA5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9C78-64CB-76EE-BC7B-BB018B71D9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93A08-2C91-F93C-D591-9D93209B0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328DC6-587C-807B-4F6A-620662800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F74172-F839-2A19-B51D-7F30255F7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184752-ABBB-18EC-53A6-EC3917E6A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3A46E-5074-0B79-882F-3729454D5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BF788-3EC5-7DAB-5B6F-6F6B98FA2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14830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8DA0-BFD0-2B86-CBC0-9FDFC6DC0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3F8B0-23DD-3AE0-4F20-D6D3A71E5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43E98-E4BC-730A-A130-72066BF8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C4238-7E10-9E24-B8C4-D4EA4D2B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12056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BB36A5-592B-E8C2-A4D0-BAB6E42D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04B8E-F600-9097-7780-481EE10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7E499-BA9A-76FF-0FF8-7D4902C3D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782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16DB-4E14-E892-68FD-8B8EA1C66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DD0F-96B5-E07E-9860-0796C8FCF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B2C29-7FC8-289E-8F88-51944C531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0B4B8C-B8EF-5A88-545B-18AF2B51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B17B3-C414-352F-C2BD-54732AA64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0E9D4-BC19-5EB1-1870-4A005871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76098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21B-425B-6E19-8511-FC6FE4069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8E931A-838D-B1F1-83EF-DDC64868B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52CD6-3E9E-4E7E-01E2-022D14C94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D1D1B-0FE6-6C03-09DA-3B4CFFE87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0DF4F-BA4A-9940-8C42-27AC027A065E}" type="datetimeFigureOut">
              <a:rPr lang="en-SE" smtClean="0"/>
              <a:t>2023-07-31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88652D-9017-8862-FB56-D2A2249B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FD09AC-45EF-4C3F-B841-6B5969A7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F4A290-2211-D24F-AB85-95FE44386782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817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BD6457-1C64-8847-5DA2-D0D8CF65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39DEE-4D86-0951-E89E-C397E44E7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F63C9-C79D-5CCB-2DCA-15CE3BCF5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AFC0DF4F-BA4A-9940-8C42-27AC027A065E}" type="datetimeFigureOut">
              <a:rPr lang="en-SE" smtClean="0"/>
              <a:pPr/>
              <a:t>2023-07-31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332F6-D223-7383-7F03-C47FDF08F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D5A52-9252-151D-FF24-72092ED92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 panose="02020404030301010803" pitchFamily="18" charset="0"/>
              </a:defRPr>
            </a:lvl1pPr>
          </a:lstStyle>
          <a:p>
            <a:fld id="{A9F4A290-2211-D24F-AB85-95FE44386782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29510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Garamond" panose="020204040303010108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aramond" panose="020204040303010108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ncbi.nlm.nih.gov/sr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gene.2014.00005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ridna/csmb2023_RNASeq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3390/ijms1901024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1853-5F51-69C5-0AE4-6EF9738159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E"/>
              <a:t>Introduction to Gene Expression- I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B7E49-A855-8390-54CA-F70192A9E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SE"/>
              <a:t>Mridula Nandakumar [Mri-du-la]</a:t>
            </a:r>
          </a:p>
          <a:p>
            <a:r>
              <a:rPr lang="en-SE"/>
              <a:t>Doctoral student, Department of Biology,</a:t>
            </a:r>
          </a:p>
          <a:p>
            <a:r>
              <a:rPr lang="en-SE"/>
              <a:t>Lund University, Sweden</a:t>
            </a:r>
          </a:p>
          <a:p>
            <a:r>
              <a:rPr lang="en-GB"/>
              <a:t>m</a:t>
            </a:r>
            <a:r>
              <a:rPr lang="en-SE"/>
              <a:t>ridula.nandakumar@biol.lu.se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C1408-CB9C-ACCE-2C13-559008FD8017}"/>
              </a:ext>
            </a:extLst>
          </p:cNvPr>
          <p:cNvSpPr txBox="1"/>
          <p:nvPr/>
        </p:nvSpPr>
        <p:spPr>
          <a:xfrm>
            <a:off x="446942" y="6044916"/>
            <a:ext cx="4553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>
                <a:latin typeface="Garamond" panose="02020404030301010803" pitchFamily="18" charset="0"/>
              </a:rPr>
              <a:t>Computer Science in Modern Biology Workshop</a:t>
            </a:r>
          </a:p>
          <a:p>
            <a:r>
              <a:rPr lang="en-SE">
                <a:latin typeface="Garamond" panose="02020404030301010803" pitchFamily="18" charset="0"/>
              </a:rPr>
              <a:t>31.07.2023</a:t>
            </a:r>
          </a:p>
        </p:txBody>
      </p:sp>
    </p:spTree>
    <p:extLst>
      <p:ext uri="{BB962C8B-B14F-4D97-AF65-F5344CB8AC3E}">
        <p14:creationId xmlns:p14="http://schemas.microsoft.com/office/powerpoint/2010/main" val="2332768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D3A7-FF43-95F3-FE38-0C3CBCDC0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575" y="0"/>
            <a:ext cx="10515600" cy="1325563"/>
          </a:xfrm>
        </p:spPr>
        <p:txBody>
          <a:bodyPr/>
          <a:lstStyle/>
          <a:p>
            <a:r>
              <a:rPr lang="en-SE"/>
              <a:t>A standard pipeline for RNAseq analysis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D04573-8155-7592-1855-E584830E2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1" r="2232" b="8076"/>
          <a:stretch/>
        </p:blipFill>
        <p:spPr bwMode="auto">
          <a:xfrm>
            <a:off x="2860903" y="1142907"/>
            <a:ext cx="4923773" cy="54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66DBE8-D5D5-591F-E5B8-1BF05174E3B1}"/>
              </a:ext>
            </a:extLst>
          </p:cNvPr>
          <p:cNvSpPr txBox="1"/>
          <p:nvPr/>
        </p:nvSpPr>
        <p:spPr>
          <a:xfrm>
            <a:off x="8184172" y="6611779"/>
            <a:ext cx="40078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https://</a:t>
            </a:r>
            <a:r>
              <a:rPr lang="en-GB" sz="1000" err="1"/>
              <a:t>biocorecrg.github.io</a:t>
            </a:r>
            <a:r>
              <a:rPr lang="en-GB" sz="1000"/>
              <a:t>/PHINDaccess_RNAseq_2020/</a:t>
            </a:r>
            <a:r>
              <a:rPr lang="en-GB" sz="1000" err="1"/>
              <a:t>alignment.html</a:t>
            </a:r>
            <a:endParaRPr lang="en-SE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E084E7-535F-3BF8-49CA-5467DEDE2AF5}"/>
              </a:ext>
            </a:extLst>
          </p:cNvPr>
          <p:cNvSpPr/>
          <p:nvPr/>
        </p:nvSpPr>
        <p:spPr>
          <a:xfrm>
            <a:off x="4703273" y="2217107"/>
            <a:ext cx="1691013" cy="438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265700-D817-DB09-5E31-1A148C477356}"/>
              </a:ext>
            </a:extLst>
          </p:cNvPr>
          <p:cNvSpPr/>
          <p:nvPr/>
        </p:nvSpPr>
        <p:spPr>
          <a:xfrm>
            <a:off x="4715799" y="2779962"/>
            <a:ext cx="1691013" cy="292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2F4D5E-1E9D-31DB-84F5-0A6645F37E07}"/>
              </a:ext>
            </a:extLst>
          </p:cNvPr>
          <p:cNvSpPr/>
          <p:nvPr/>
        </p:nvSpPr>
        <p:spPr>
          <a:xfrm>
            <a:off x="6557127" y="4063924"/>
            <a:ext cx="1227549" cy="438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1F4BE-5DB1-A97D-3CE8-FA199EAAF49F}"/>
              </a:ext>
            </a:extLst>
          </p:cNvPr>
          <p:cNvSpPr/>
          <p:nvPr/>
        </p:nvSpPr>
        <p:spPr>
          <a:xfrm>
            <a:off x="4703273" y="5611680"/>
            <a:ext cx="1853854" cy="438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8BABE2-8565-7645-2BDF-CA6EBBC6CC11}"/>
              </a:ext>
            </a:extLst>
          </p:cNvPr>
          <p:cNvSpPr/>
          <p:nvPr/>
        </p:nvSpPr>
        <p:spPr>
          <a:xfrm>
            <a:off x="4703273" y="6149483"/>
            <a:ext cx="1853854" cy="4384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69461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FCB38-C32B-BAEC-ABDD-E8CC0DB67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Considerations for reference: genome or transcriptome?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CFF28-8CE8-C32E-C709-3818D52BA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/>
              <a:t>Map against genome if:</a:t>
            </a:r>
          </a:p>
          <a:p>
            <a:pPr lvl="1"/>
            <a:r>
              <a:rPr lang="en-GB"/>
              <a:t>T</a:t>
            </a:r>
            <a:r>
              <a:rPr lang="en-SE"/>
              <a:t>here is a complete reference genome available</a:t>
            </a:r>
          </a:p>
          <a:p>
            <a:pPr lvl="1"/>
            <a:r>
              <a:rPr lang="en-SE"/>
              <a:t>Interested in novel transcript discovery, variant calling</a:t>
            </a:r>
          </a:p>
          <a:p>
            <a:pPr lvl="1"/>
            <a:r>
              <a:rPr lang="en-SE"/>
              <a:t>No constraints for hardware resources and time</a:t>
            </a:r>
          </a:p>
          <a:p>
            <a:endParaRPr lang="en-SE"/>
          </a:p>
          <a:p>
            <a:r>
              <a:rPr lang="en-SE"/>
              <a:t>If not above, map against a reference transcritpome</a:t>
            </a:r>
          </a:p>
        </p:txBody>
      </p:sp>
    </p:spTree>
    <p:extLst>
      <p:ext uri="{BB962C8B-B14F-4D97-AF65-F5344CB8AC3E}">
        <p14:creationId xmlns:p14="http://schemas.microsoft.com/office/powerpoint/2010/main" val="2914084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C6A6-EA24-74D6-5756-2047D8D41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Accessing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3B0E-0ACD-95DD-FA62-5A4CB4F4B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0445" y="2006342"/>
            <a:ext cx="5792244" cy="4351338"/>
          </a:xfrm>
        </p:spPr>
        <p:txBody>
          <a:bodyPr/>
          <a:lstStyle/>
          <a:p>
            <a:r>
              <a:rPr lang="en-SE"/>
              <a:t>Most published work will be publically accessible for download</a:t>
            </a:r>
          </a:p>
          <a:p>
            <a:r>
              <a:rPr lang="en-SE"/>
              <a:t>NGS deposited on NCBI’s Sequence Read Archive (</a:t>
            </a:r>
            <a:r>
              <a:rPr lang="en-GB">
                <a:hlinkClick r:id="rId2"/>
              </a:rPr>
              <a:t>https://www.ncbi.nlm.nih.gov/sra</a:t>
            </a:r>
            <a:r>
              <a:rPr lang="en-GB"/>
              <a:t>)</a:t>
            </a:r>
            <a:endParaRPr lang="en-SE"/>
          </a:p>
          <a:p>
            <a:r>
              <a:rPr lang="en-SE"/>
              <a:t>Project desgin and overview are docuemented on NCBI’s Gene Expression Omnibus</a:t>
            </a:r>
          </a:p>
          <a:p>
            <a:pPr marL="0" indent="0">
              <a:buNone/>
            </a:pPr>
            <a:endParaRPr lang="en-SE"/>
          </a:p>
        </p:txBody>
      </p:sp>
      <p:pic>
        <p:nvPicPr>
          <p:cNvPr id="4" name="Content Placeholder 4" descr="A screenshot of a cell&#10;&#10;Description automatically generated">
            <a:extLst>
              <a:ext uri="{FF2B5EF4-FFF2-40B4-BE49-F238E27FC236}">
                <a16:creationId xmlns:a16="http://schemas.microsoft.com/office/drawing/2014/main" id="{801FD021-ADFF-DD70-92EF-4C27561B2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59" y="1690688"/>
            <a:ext cx="5045198" cy="49826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5CDF8A-699E-4461-FCEB-38F2B4F19AEC}"/>
              </a:ext>
            </a:extLst>
          </p:cNvPr>
          <p:cNvSpPr/>
          <p:nvPr/>
        </p:nvSpPr>
        <p:spPr>
          <a:xfrm>
            <a:off x="3519814" y="6162805"/>
            <a:ext cx="951978" cy="5105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67AA37-07F3-03FA-FE9B-F0D257F79A25}"/>
              </a:ext>
            </a:extLst>
          </p:cNvPr>
          <p:cNvSpPr txBox="1"/>
          <p:nvPr/>
        </p:nvSpPr>
        <p:spPr>
          <a:xfrm>
            <a:off x="8979167" y="6550223"/>
            <a:ext cx="2515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http://</a:t>
            </a:r>
            <a:r>
              <a:rPr lang="en-GB" sz="1000" err="1"/>
              <a:t>dx.doi.org</a:t>
            </a:r>
            <a:r>
              <a:rPr lang="en-GB" sz="1000"/>
              <a:t>/10.1016/j.cell.2016.09.025</a:t>
            </a:r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1151473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36B18-09CB-2C2D-D87F-B262DF4FC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533222-2559-E567-4C06-5B1071B8D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11" t="17749" r="24895"/>
          <a:stretch/>
        </p:blipFill>
        <p:spPr>
          <a:xfrm>
            <a:off x="838200" y="792162"/>
            <a:ext cx="5643822" cy="5700713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B8BA196-1140-FA00-7196-0EA2C1DD6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94" t="16307" r="30820" b="18235"/>
          <a:stretch/>
        </p:blipFill>
        <p:spPr>
          <a:xfrm>
            <a:off x="6447126" y="1027906"/>
            <a:ext cx="5744874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9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080D7-BC97-A17D-6EDC-9AE29FDC4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FA848-981C-52D8-1A14-058698A25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FD338-2539-3540-17F0-D6CFC0A6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529"/>
            <a:ext cx="7691438" cy="479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42631A-240E-BDAC-6A6F-DEA78A21D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1" y="1480457"/>
            <a:ext cx="7772400" cy="389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974D8-4AFB-B928-A1B7-FA90DC93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525FD-993F-30CD-8EB4-C4A166545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88671-9BD9-3662-7639-192D25CE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099" y="1422264"/>
            <a:ext cx="4939336" cy="44840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22DCF-487E-8CB1-582C-52814FCBB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29" t="16993" r="32108" b="13235"/>
          <a:stretch/>
        </p:blipFill>
        <p:spPr>
          <a:xfrm>
            <a:off x="307101" y="1313504"/>
            <a:ext cx="5788899" cy="45928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F3531B-4CCF-1C64-920D-48B84226209F}"/>
              </a:ext>
            </a:extLst>
          </p:cNvPr>
          <p:cNvSpPr/>
          <p:nvPr/>
        </p:nvSpPr>
        <p:spPr>
          <a:xfrm>
            <a:off x="531223" y="4014651"/>
            <a:ext cx="679268" cy="1219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5A6384-C3D7-A352-2908-2328C7ADD19E}"/>
              </a:ext>
            </a:extLst>
          </p:cNvPr>
          <p:cNvSpPr/>
          <p:nvPr/>
        </p:nvSpPr>
        <p:spPr>
          <a:xfrm>
            <a:off x="6805748" y="3664298"/>
            <a:ext cx="679268" cy="1219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056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C3C38-16F8-1DB7-F2EA-23B31CB7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 typical raw read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F1E7C-72CE-7A46-B6A7-7BD24E385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23A40D-F1C1-841A-C147-885C5D86B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690688"/>
            <a:ext cx="8197850" cy="33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9566E4-FEEE-57E1-3337-88B13D57ED97}"/>
              </a:ext>
            </a:extLst>
          </p:cNvPr>
          <p:cNvSpPr txBox="1"/>
          <p:nvPr/>
        </p:nvSpPr>
        <p:spPr>
          <a:xfrm>
            <a:off x="7629525" y="6308209"/>
            <a:ext cx="420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u="none" strike="noStrike">
                <a:solidFill>
                  <a:srgbClr val="282828"/>
                </a:solidFill>
                <a:effectLst/>
                <a:latin typeface="MuseoSans"/>
                <a:hlinkClick r:id="rId3"/>
              </a:rPr>
              <a:t>https://doi.org/10.3389/fgene.2014.00005</a:t>
            </a:r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05418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8F2D-C78F-EB99-2008-A80B092FB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Mapping with standard aligners</a:t>
            </a:r>
          </a:p>
        </p:txBody>
      </p:sp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C84F9A-EF46-3C79-909A-627EB972F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607" b="19900"/>
          <a:stretch/>
        </p:blipFill>
        <p:spPr>
          <a:xfrm>
            <a:off x="569280" y="1690688"/>
            <a:ext cx="10096465" cy="4768787"/>
          </a:xfrm>
        </p:spPr>
      </p:pic>
    </p:spTree>
    <p:extLst>
      <p:ext uri="{BB962C8B-B14F-4D97-AF65-F5344CB8AC3E}">
        <p14:creationId xmlns:p14="http://schemas.microsoft.com/office/powerpoint/2010/main" val="204825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5F5D-1F72-BBA9-9B39-DD35ECC89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60" y="23734"/>
            <a:ext cx="10515600" cy="1325563"/>
          </a:xfrm>
        </p:spPr>
        <p:txBody>
          <a:bodyPr/>
          <a:lstStyle/>
          <a:p>
            <a:r>
              <a:rPr lang="en-SE"/>
              <a:t>Pseudoalignment with kallisto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1E9521-61C7-C875-0FC7-046B53A77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696" y="1045210"/>
            <a:ext cx="5685472" cy="568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888752-F328-5FD1-FE12-F769A4651F72}"/>
              </a:ext>
            </a:extLst>
          </p:cNvPr>
          <p:cNvSpPr txBox="1"/>
          <p:nvPr/>
        </p:nvSpPr>
        <p:spPr>
          <a:xfrm>
            <a:off x="0" y="6484461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http://mcb112.org/w02/w02-lecture.html</a:t>
            </a:r>
            <a:endParaRPr lang="en-SE" sz="1000"/>
          </a:p>
        </p:txBody>
      </p:sp>
      <p:pic>
        <p:nvPicPr>
          <p:cNvPr id="5" name="Google Shape;227;p33">
            <a:extLst>
              <a:ext uri="{FF2B5EF4-FFF2-40B4-BE49-F238E27FC236}">
                <a16:creationId xmlns:a16="http://schemas.microsoft.com/office/drawing/2014/main" id="{1347802D-4D77-6F9D-8D7D-8318B11CD1AC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51047"/>
          <a:stretch/>
        </p:blipFill>
        <p:spPr>
          <a:xfrm>
            <a:off x="7432383" y="2490651"/>
            <a:ext cx="4341606" cy="2281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4EA7A5-1137-7988-A859-F6449A7A6312}"/>
              </a:ext>
            </a:extLst>
          </p:cNvPr>
          <p:cNvSpPr txBox="1"/>
          <p:nvPr/>
        </p:nvSpPr>
        <p:spPr>
          <a:xfrm>
            <a:off x="10152897" y="6458394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doi:10.1038/nbt.3519</a:t>
            </a:r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19145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5F3B5-F038-9384-8D0B-8DDF7AFC7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Abundance file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27E794-26FF-D519-A2A1-959F2F562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412" y="1825625"/>
            <a:ext cx="10073176" cy="4351338"/>
          </a:xfrm>
        </p:spPr>
      </p:pic>
    </p:spTree>
    <p:extLst>
      <p:ext uri="{BB962C8B-B14F-4D97-AF65-F5344CB8AC3E}">
        <p14:creationId xmlns:p14="http://schemas.microsoft.com/office/powerpoint/2010/main" val="353553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0AE26-3F51-EECB-F1ED-0DC44607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13" name="Content Placeholder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0D1378A-87C2-9DCD-D15E-C53D3A227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602" r="883" b="8675"/>
          <a:stretch/>
        </p:blipFill>
        <p:spPr>
          <a:xfrm>
            <a:off x="274442" y="861164"/>
            <a:ext cx="11643116" cy="5135672"/>
          </a:xfrm>
        </p:spPr>
      </p:pic>
    </p:spTree>
    <p:extLst>
      <p:ext uri="{BB962C8B-B14F-4D97-AF65-F5344CB8AC3E}">
        <p14:creationId xmlns:p14="http://schemas.microsoft.com/office/powerpoint/2010/main" val="1705672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388B-8C34-2426-6681-82752F04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69B43-84BF-C16D-8836-9BA59928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SE"/>
              <a:t>Setting up: special attention to Windows users</a:t>
            </a:r>
          </a:p>
          <a:p>
            <a:r>
              <a:rPr lang="en-SE"/>
              <a:t>Download necessary data</a:t>
            </a:r>
          </a:p>
          <a:p>
            <a:r>
              <a:rPr lang="en-SE"/>
              <a:t>Trim adapter sequences with cutadapt</a:t>
            </a:r>
          </a:p>
          <a:p>
            <a:r>
              <a:rPr lang="en-SE"/>
              <a:t>Quality check with FastQC</a:t>
            </a:r>
          </a:p>
          <a:p>
            <a:r>
              <a:rPr lang="en-SE"/>
              <a:t>Index reference transcriptome with kallisto</a:t>
            </a:r>
          </a:p>
          <a:p>
            <a:r>
              <a:rPr lang="en-SE"/>
              <a:t>Pseudoalign reads with kallisto</a:t>
            </a:r>
          </a:p>
          <a:p>
            <a:endParaRPr lang="en-SE"/>
          </a:p>
          <a:p>
            <a:r>
              <a:rPr lang="en-SE"/>
              <a:t>To keep in mind: </a:t>
            </a:r>
          </a:p>
          <a:p>
            <a:pPr lvl="1"/>
            <a:r>
              <a:rPr lang="en-SE"/>
              <a:t>What am I doing in this step?</a:t>
            </a:r>
          </a:p>
          <a:p>
            <a:pPr lvl="1"/>
            <a:r>
              <a:rPr lang="en-SE"/>
              <a:t>Why am I doing it?</a:t>
            </a:r>
          </a:p>
          <a:p>
            <a:pPr lvl="1"/>
            <a:r>
              <a:rPr lang="en-SE"/>
              <a:t>What is my input and what is my output?</a:t>
            </a:r>
          </a:p>
          <a:p>
            <a:pPr lvl="1"/>
            <a:r>
              <a:rPr lang="en-SE"/>
              <a:t>What parameters are being used?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67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2929-E485-DC7F-E08C-2A8BAB55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B676-79FD-4903-1420-527B12CBD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SE" sz="4000"/>
              <a:t>Time to begin!</a:t>
            </a:r>
          </a:p>
          <a:p>
            <a:pPr marL="0" indent="0" algn="ctr">
              <a:buNone/>
            </a:pPr>
            <a:r>
              <a:rPr lang="en-GB" sz="2800" b="0" i="0" u="sng">
                <a:solidFill>
                  <a:srgbClr val="0000FF"/>
                </a:solidFill>
                <a:effectLst/>
                <a:latin typeface="Calibri" panose="020F0502020204030204" pitchFamily="34" charset="0"/>
                <a:hlinkClick r:id="rId2" tooltip="https://github.com/mridna/csmb2023_RNASeq"/>
              </a:rPr>
              <a:t>https://github.com/mridna/csmb2023_RNASeq</a:t>
            </a:r>
            <a:endParaRPr lang="en-SE" sz="4000"/>
          </a:p>
        </p:txBody>
      </p:sp>
    </p:spTree>
    <p:extLst>
      <p:ext uri="{BB962C8B-B14F-4D97-AF65-F5344CB8AC3E}">
        <p14:creationId xmlns:p14="http://schemas.microsoft.com/office/powerpoint/2010/main" val="2344126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B9AFD-FB91-C9B5-2457-ACF0E95D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E9B2-97CD-A338-B2FD-43BE89AD5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E"/>
              <a:t>Understand the advantage of RNA sequencing</a:t>
            </a:r>
          </a:p>
          <a:p>
            <a:pPr marL="0" indent="0">
              <a:buNone/>
            </a:pPr>
            <a:endParaRPr lang="en-SE"/>
          </a:p>
          <a:p>
            <a:r>
              <a:rPr lang="en-SE"/>
              <a:t>Basic workflow for a RNAseq project</a:t>
            </a:r>
          </a:p>
          <a:p>
            <a:pPr marL="0" indent="0">
              <a:buNone/>
            </a:pPr>
            <a:endParaRPr lang="en-SE"/>
          </a:p>
          <a:p>
            <a:r>
              <a:rPr lang="en-SE"/>
              <a:t>Pipelines in RNA sequencing</a:t>
            </a:r>
          </a:p>
          <a:p>
            <a:pPr marL="0" indent="0">
              <a:buNone/>
            </a:pPr>
            <a:endParaRPr lang="en-SE"/>
          </a:p>
          <a:p>
            <a:r>
              <a:rPr lang="en-SE"/>
              <a:t>How Kallisto operates differently than other aligners</a:t>
            </a:r>
          </a:p>
          <a:p>
            <a:endParaRPr lang="en-SE"/>
          </a:p>
          <a:p>
            <a:r>
              <a:rPr lang="en-SE"/>
              <a:t>Execute a pipeline for RNAseq analysis</a:t>
            </a:r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23700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59C9D-062E-0942-AF6F-7B2FA93B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F2064-96C0-D2E0-79D1-9E2CB8C1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E"/>
              <a:t>Broad overview  of transciptome sequencing and analysis</a:t>
            </a:r>
          </a:p>
          <a:p>
            <a:pPr lvl="1"/>
            <a:r>
              <a:rPr lang="en-SE"/>
              <a:t>Understand the basics of next-generation sequencing for RNA</a:t>
            </a:r>
          </a:p>
          <a:p>
            <a:pPr lvl="1"/>
            <a:r>
              <a:rPr lang="en-SE"/>
              <a:t>Understand rationale behind every step in a standard RNA-seq pipeline</a:t>
            </a:r>
          </a:p>
          <a:p>
            <a:pPr marL="457200" lvl="1" indent="0">
              <a:buNone/>
            </a:pPr>
            <a:endParaRPr lang="en-SE"/>
          </a:p>
          <a:p>
            <a:r>
              <a:rPr lang="en-SE"/>
              <a:t>Some coding </a:t>
            </a:r>
          </a:p>
          <a:p>
            <a:pPr lvl="1"/>
            <a:r>
              <a:rPr lang="en-SE"/>
              <a:t>Familiarity with working in a linux-based environment and R</a:t>
            </a:r>
          </a:p>
          <a:p>
            <a:pPr lvl="1"/>
            <a:r>
              <a:rPr lang="en-SE"/>
              <a:t>Understand what is being done</a:t>
            </a:r>
          </a:p>
          <a:p>
            <a:pPr marL="0" indent="0">
              <a:buNone/>
            </a:pPr>
            <a:endParaRPr lang="en-SE"/>
          </a:p>
          <a:p>
            <a:r>
              <a:rPr lang="en-SE"/>
              <a:t>Data analysis</a:t>
            </a:r>
          </a:p>
          <a:p>
            <a:pPr lvl="1"/>
            <a:r>
              <a:rPr lang="en-SE"/>
              <a:t>Understand and interpret plots associated with RNA-seq analysis</a:t>
            </a:r>
          </a:p>
          <a:p>
            <a:pPr lvl="1"/>
            <a:r>
              <a:rPr lang="en-SE"/>
              <a:t>How to find biological meaning in the data</a:t>
            </a:r>
          </a:p>
          <a:p>
            <a:pPr lvl="1"/>
            <a:endParaRPr lang="en-SE"/>
          </a:p>
          <a:p>
            <a:pPr lvl="1"/>
            <a:endParaRPr lang="en-SE"/>
          </a:p>
          <a:p>
            <a:pPr marL="457200" lvl="1" indent="0">
              <a:buNone/>
            </a:pPr>
            <a:endParaRPr lang="en-SE"/>
          </a:p>
          <a:p>
            <a:pPr lvl="1"/>
            <a:endParaRPr lang="en-SE"/>
          </a:p>
          <a:p>
            <a:pPr lvl="1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0005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6703-BE08-7779-FCF9-5166D574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Workshop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E164F-EE7B-80CA-EDF0-6635A4B1B3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SE"/>
              <a:t>1st day</a:t>
            </a:r>
          </a:p>
          <a:p>
            <a:pPr lvl="1"/>
            <a:r>
              <a:rPr lang="en-SE"/>
              <a:t>Introduction to transcriptome sequencing</a:t>
            </a:r>
          </a:p>
          <a:p>
            <a:pPr lvl="1"/>
            <a:r>
              <a:rPr lang="en-SE"/>
              <a:t>Execute pipeline for transcriptome analysis with 1 sample: download data, quality control, index and map reads</a:t>
            </a:r>
          </a:p>
          <a:p>
            <a:pPr lvl="1"/>
            <a:r>
              <a:rPr lang="en-SE"/>
              <a:t>Primarily in terminal (shell based)</a:t>
            </a:r>
          </a:p>
          <a:p>
            <a:pPr lvl="1"/>
            <a:r>
              <a:rPr lang="en-SE"/>
              <a:t>Installations of required programs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16E5AC-6DB0-9370-211B-8F1B2EFC09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SE"/>
              <a:t>2nd day</a:t>
            </a:r>
          </a:p>
          <a:p>
            <a:pPr lvl="1"/>
            <a:r>
              <a:rPr lang="en-SE"/>
              <a:t>Introduction to data analyses commonly used in RNA-seq</a:t>
            </a:r>
          </a:p>
          <a:p>
            <a:pPr lvl="1"/>
            <a:r>
              <a:rPr lang="en-SE"/>
              <a:t>Analysis of differential gene expression using Deseq2</a:t>
            </a:r>
          </a:p>
          <a:p>
            <a:pPr lvl="1"/>
            <a:r>
              <a:rPr lang="en-SE"/>
              <a:t>Interpretation of different plots and tools for DGE</a:t>
            </a:r>
          </a:p>
          <a:p>
            <a:pPr lvl="1"/>
            <a:r>
              <a:rPr lang="en-SE"/>
              <a:t>Primarily in R</a:t>
            </a:r>
          </a:p>
          <a:p>
            <a:pPr lvl="1"/>
            <a:r>
              <a:rPr lang="en-SE"/>
              <a:t>Installation of required R packages</a:t>
            </a:r>
          </a:p>
        </p:txBody>
      </p:sp>
    </p:spTree>
    <p:extLst>
      <p:ext uri="{BB962C8B-B14F-4D97-AF65-F5344CB8AC3E}">
        <p14:creationId xmlns:p14="http://schemas.microsoft.com/office/powerpoint/2010/main" val="9817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057BA-B109-1F5F-2629-6B1B12AF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Central dogma and 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0287-9FB9-E86E-ABFD-AF5DB99ACD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256AE64-719C-6B21-F447-070700C25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5"/>
          <a:stretch/>
        </p:blipFill>
        <p:spPr bwMode="auto">
          <a:xfrm>
            <a:off x="584421" y="1460949"/>
            <a:ext cx="4457700" cy="5261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7691E6-D813-2150-A3CF-55C99366D8F0}"/>
              </a:ext>
            </a:extLst>
          </p:cNvPr>
          <p:cNvSpPr txBox="1"/>
          <p:nvPr/>
        </p:nvSpPr>
        <p:spPr>
          <a:xfrm>
            <a:off x="4023741" y="6492875"/>
            <a:ext cx="1996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>
                <a:solidFill>
                  <a:srgbClr val="333300"/>
                </a:solidFill>
                <a:effectLst/>
                <a:latin typeface="Lucida Sans Unicode" panose="020B0602030504020204" pitchFamily="34" charset="0"/>
              </a:rPr>
              <a:t>doi:10.1101/pdb.top079921</a:t>
            </a:r>
            <a:endParaRPr lang="en-SE" sz="1000"/>
          </a:p>
        </p:txBody>
      </p:sp>
      <p:pic>
        <p:nvPicPr>
          <p:cNvPr id="1026" name="Picture 2" descr="Fig. 2">
            <a:extLst>
              <a:ext uri="{FF2B5EF4-FFF2-40B4-BE49-F238E27FC236}">
                <a16:creationId xmlns:a16="http://schemas.microsoft.com/office/drawing/2014/main" id="{9436593E-26F3-7E0F-84BA-2B85C6CC95E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" r="58177" b="46978"/>
          <a:stretch/>
        </p:blipFill>
        <p:spPr bwMode="auto">
          <a:xfrm>
            <a:off x="6483096" y="1825625"/>
            <a:ext cx="4221970" cy="343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A5C173-D8C6-9636-F629-934355FE36D9}"/>
              </a:ext>
            </a:extLst>
          </p:cNvPr>
          <p:cNvSpPr txBox="1"/>
          <p:nvPr/>
        </p:nvSpPr>
        <p:spPr>
          <a:xfrm>
            <a:off x="9571101" y="6492875"/>
            <a:ext cx="2502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i="0">
                <a:solidFill>
                  <a:srgbClr val="222222"/>
                </a:solidFill>
                <a:effectLst/>
                <a:latin typeface="-apple-system"/>
              </a:rPr>
              <a:t>https://</a:t>
            </a:r>
            <a:r>
              <a:rPr lang="en-GB" sz="1000" b="0" i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GB" sz="1000" b="0" i="0">
                <a:solidFill>
                  <a:srgbClr val="222222"/>
                </a:solidFill>
                <a:effectLst/>
                <a:latin typeface="-apple-system"/>
              </a:rPr>
              <a:t>/10.1038/s41576-020-0258-4</a:t>
            </a:r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129898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96D05-ECC5-1342-EFBB-7549336C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When is RNA sequencing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C4871-4CED-AED7-F891-9DFDBF7B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055" y="5595630"/>
            <a:ext cx="5165942" cy="1262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E"/>
              <a:t>How does genetic variation affect immune response to different infections?</a:t>
            </a:r>
          </a:p>
        </p:txBody>
      </p:sp>
      <p:pic>
        <p:nvPicPr>
          <p:cNvPr id="4" name="Picture 3" descr="A brown rodent in the snow&#10;&#10;Description automatically generated with low confidence">
            <a:extLst>
              <a:ext uri="{FF2B5EF4-FFF2-40B4-BE49-F238E27FC236}">
                <a16:creationId xmlns:a16="http://schemas.microsoft.com/office/drawing/2014/main" id="{D8A0792C-CB71-026D-FA71-36EA570E0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29" t="8686" r="17484" b="15383"/>
          <a:stretch/>
        </p:blipFill>
        <p:spPr>
          <a:xfrm>
            <a:off x="394721" y="1578281"/>
            <a:ext cx="5881677" cy="5059062"/>
          </a:xfrm>
          <a:prstGeom prst="rect">
            <a:avLst/>
          </a:prstGeom>
        </p:spPr>
      </p:pic>
      <p:pic>
        <p:nvPicPr>
          <p:cNvPr id="5" name="Picture 4" descr="A picture containing circle&#10;&#10;Description automatically generated">
            <a:extLst>
              <a:ext uri="{FF2B5EF4-FFF2-40B4-BE49-F238E27FC236}">
                <a16:creationId xmlns:a16="http://schemas.microsoft.com/office/drawing/2014/main" id="{A94B5EFC-8EA7-8929-5ADF-D48F063DF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7" t="2014" r="18957" b="25912"/>
          <a:stretch/>
        </p:blipFill>
        <p:spPr>
          <a:xfrm>
            <a:off x="7193085" y="1543833"/>
            <a:ext cx="3981683" cy="377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8DF-214C-4ABF-BB26-8A8C7B4C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When else is RNAseq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94AF0-D6ED-B8C6-DDC9-20E30F89C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/>
              <a:t>Systemic changes in gene expression between two or more conditions</a:t>
            </a:r>
          </a:p>
          <a:p>
            <a:r>
              <a:rPr lang="en-SE"/>
              <a:t>Unknown processes – identify which pathways contribute to differences in phenotype</a:t>
            </a:r>
          </a:p>
          <a:p>
            <a:pPr lvl="1"/>
            <a:r>
              <a:rPr lang="en-SE"/>
              <a:t>Diseased vs healthy</a:t>
            </a:r>
          </a:p>
          <a:p>
            <a:pPr lvl="1"/>
            <a:r>
              <a:rPr lang="en-SE"/>
              <a:t>Condition A vs condition B</a:t>
            </a:r>
          </a:p>
          <a:p>
            <a:pPr lvl="1"/>
            <a:r>
              <a:rPr lang="en-SE"/>
              <a:t>Population A vs population B</a:t>
            </a:r>
          </a:p>
          <a:p>
            <a:pPr lvl="1"/>
            <a:r>
              <a:rPr lang="en-SE"/>
              <a:t>…</a:t>
            </a:r>
          </a:p>
          <a:p>
            <a:pPr marL="457200" lvl="1" indent="0">
              <a:buNone/>
            </a:pPr>
            <a:endParaRPr lang="en-SE"/>
          </a:p>
          <a:p>
            <a:pPr lvl="1"/>
            <a:endParaRPr lang="en-SE"/>
          </a:p>
          <a:p>
            <a:pPr lvl="1"/>
            <a:endParaRPr lang="en-SE"/>
          </a:p>
          <a:p>
            <a:pPr lvl="1"/>
            <a:endParaRPr lang="en-SE"/>
          </a:p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87813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ABF59-65A7-E2AA-B815-01E650FD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/>
              <a:t>Sequencing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AC320-5D91-BA56-9899-DE7F9B605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7AE45A-751D-FAC6-E495-C096927DE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24840"/>
            <a:ext cx="10333973" cy="485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1E541-0916-C860-DBDA-54BA11EE06A1}"/>
              </a:ext>
            </a:extLst>
          </p:cNvPr>
          <p:cNvSpPr txBox="1"/>
          <p:nvPr/>
        </p:nvSpPr>
        <p:spPr>
          <a:xfrm>
            <a:off x="8242001" y="6502654"/>
            <a:ext cx="3783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/>
              <a:t>https://</a:t>
            </a:r>
            <a:r>
              <a:rPr lang="en-GB" sz="1000" err="1"/>
              <a:t>www.pacb.com</a:t>
            </a:r>
            <a:r>
              <a:rPr lang="en-GB" sz="1000"/>
              <a:t>/blog/the-evolution-of-</a:t>
            </a:r>
            <a:r>
              <a:rPr lang="en-GB" sz="1000" err="1"/>
              <a:t>dna</a:t>
            </a:r>
            <a:r>
              <a:rPr lang="en-GB" sz="1000"/>
              <a:t>-sequencing-tools/</a:t>
            </a:r>
            <a:endParaRPr lang="en-SE" sz="1000"/>
          </a:p>
        </p:txBody>
      </p:sp>
    </p:spTree>
    <p:extLst>
      <p:ext uri="{BB962C8B-B14F-4D97-AF65-F5344CB8AC3E}">
        <p14:creationId xmlns:p14="http://schemas.microsoft.com/office/powerpoint/2010/main" val="4039191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70C9-4821-1E1B-A691-BABC34FEF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0"/>
            <a:ext cx="10515600" cy="1325563"/>
          </a:xfrm>
        </p:spPr>
        <p:txBody>
          <a:bodyPr/>
          <a:lstStyle/>
          <a:p>
            <a:r>
              <a:rPr lang="en-SE"/>
              <a:t>Typical workflow for RNA-sequencing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BB0E3-7E31-B9F5-9D25-76985AC32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D0F6CC-EFAA-8F1C-D822-172AA390CD87}"/>
              </a:ext>
            </a:extLst>
          </p:cNvPr>
          <p:cNvSpPr txBox="1"/>
          <p:nvPr/>
        </p:nvSpPr>
        <p:spPr>
          <a:xfrm>
            <a:off x="9835467" y="6553914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1" i="0" u="none" strike="noStrike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https://doi.org/10.3390/ijms19010245</a:t>
            </a:r>
            <a:endParaRPr lang="en-SE" sz="1000"/>
          </a:p>
        </p:txBody>
      </p:sp>
      <p:pic>
        <p:nvPicPr>
          <p:cNvPr id="2050" name="Picture 2" descr="Ijms 19 00245 g001">
            <a:extLst>
              <a:ext uri="{FF2B5EF4-FFF2-40B4-BE49-F238E27FC236}">
                <a16:creationId xmlns:a16="http://schemas.microsoft.com/office/drawing/2014/main" id="{ADB4B1FA-53FF-7C12-24ED-6B8FE2973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72" y="1088136"/>
            <a:ext cx="6383439" cy="554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03762-08BF-5A20-9A8F-4FC3FFCFD82F}"/>
              </a:ext>
            </a:extLst>
          </p:cNvPr>
          <p:cNvSpPr/>
          <p:nvPr/>
        </p:nvSpPr>
        <p:spPr>
          <a:xfrm>
            <a:off x="1873531" y="4951809"/>
            <a:ext cx="7132320" cy="173435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602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556</Words>
  <Application>Microsoft Macintosh PowerPoint</Application>
  <PresentationFormat>Widescreen</PresentationFormat>
  <Paragraphs>99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-apple-system</vt:lpstr>
      <vt:lpstr>Arial</vt:lpstr>
      <vt:lpstr>Calibri</vt:lpstr>
      <vt:lpstr>Garamond</vt:lpstr>
      <vt:lpstr>Lucida Sans Unicode</vt:lpstr>
      <vt:lpstr>MuseoSans</vt:lpstr>
      <vt:lpstr>Office Theme</vt:lpstr>
      <vt:lpstr>Introduction to Gene Expression- I </vt:lpstr>
      <vt:lpstr>PowerPoint Presentation</vt:lpstr>
      <vt:lpstr>Learning outcomes</vt:lpstr>
      <vt:lpstr>Workshop overview</vt:lpstr>
      <vt:lpstr>Central dogma and omics</vt:lpstr>
      <vt:lpstr>When is RNA sequencing useful?</vt:lpstr>
      <vt:lpstr>When else is RNAseq useful?</vt:lpstr>
      <vt:lpstr>Sequencing platforms</vt:lpstr>
      <vt:lpstr>Typical workflow for RNA-sequencing</vt:lpstr>
      <vt:lpstr>A standard pipeline for RNAseq analysis</vt:lpstr>
      <vt:lpstr>Considerations for reference: genome or transcriptome?</vt:lpstr>
      <vt:lpstr>Accessing data</vt:lpstr>
      <vt:lpstr>PowerPoint Presentation</vt:lpstr>
      <vt:lpstr>PowerPoint Presentation</vt:lpstr>
      <vt:lpstr>PowerPoint Presentation</vt:lpstr>
      <vt:lpstr>A typical raw read</vt:lpstr>
      <vt:lpstr>Mapping with standard aligners</vt:lpstr>
      <vt:lpstr>Pseudoalignment with kallisto</vt:lpstr>
      <vt:lpstr>Abundance file</vt:lpstr>
      <vt:lpstr>Outline for today</vt:lpstr>
      <vt:lpstr>PowerPoint Presentation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Mridula Nandakumar</dc:creator>
  <cp:lastModifiedBy>Mridula Nandakumar</cp:lastModifiedBy>
  <cp:revision>2</cp:revision>
  <dcterms:created xsi:type="dcterms:W3CDTF">2023-07-20T12:48:21Z</dcterms:created>
  <dcterms:modified xsi:type="dcterms:W3CDTF">2023-07-31T13:53:38Z</dcterms:modified>
</cp:coreProperties>
</file>